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71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9" autoAdjust="0"/>
  </p:normalViewPr>
  <p:slideViewPr>
    <p:cSldViewPr snapToGrid="0" snapToObjects="1">
      <p:cViewPr varScale="1">
        <p:scale>
          <a:sx n="88" d="100"/>
          <a:sy n="88" d="100"/>
        </p:scale>
        <p:origin x="-1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6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5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4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1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2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914B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21C88-032A-8544-A9BC-1B281DAC2F69}" type="datetimeFigureOut">
              <a:rPr lang="en-US" smtClean="0"/>
              <a:t>27/02/2014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DC4A-FB68-804A-B8E4-CBEA293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3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hyperlink" Target="https://www.google.com/imgres?imgurl&amp;imgrefurl=http://www.artflakes.com/en/products/sukkah-for-sukkot&amp;h=0&amp;w=0&amp;sz=1&amp;tbnid=6GWYWkvwtvWMOM&amp;tbnh=188&amp;tbnw=268&amp;zoom=1&amp;docid=uEOEg8tlGq3sCM&amp;ei=hDmbUpfHFOPF0QWk0ICoAg&amp;ved=0CAIQsCUoAA" TargetMode="External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M4OLay-vcjPkdM&amp;tbnid=BI_TAx0KCm_B6M:&amp;ved=0CAUQjRw&amp;url=http://visionsof.org/israel/culture/quickfacts.html&amp;ei=PTKbUq6SBu_I0AWJjYDoCA&amp;bvm=bv.57155469,d.d2k&amp;psig=AFQjCNFyQCNx8bDnvg340kZYlDn40OvXeg&amp;ust=1385989014816569" TargetMode="External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bvertednation.net/wp-content/uploads/2010/09/kosher-tax-extortion.jpg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&amp;esrc=s&amp;frm=1&amp;source=images&amp;cd=&amp;cad=rja&amp;docid=KtIeQrAzvGU5xM&amp;tbnid=bkANUAZwC4hv6M:&amp;ved=0CAUQjRw&amp;url=http://www.mazorguide.com/living/JewishAttire/home.htm&amp;ei=PTGbUp2dMtOS0QXg9oDICw&amp;bvm=bv.57155469,d.d2k&amp;psig=AFQjCNG705EpI04yuEksO7tqWVtOQtA3hQ&amp;ust=1385988772609927" TargetMode="External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&amp;imgrefurl=http://www.headcoverings-by-devorah.com/Taryag_613.htm&amp;h=0&amp;w=0&amp;sz=1&amp;tbnid=b1eLI-VMj5ePrM&amp;tbnh=132&amp;tbnw=180&amp;zoom=1&amp;docid=epjDhCjfogYyxM&amp;ei=wTebUt_zMYjs0gXQ9oG4Aw&amp;ved=0CAwQsCUoBQ" TargetMode="Externa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n cmpd="sng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Welcome to </a:t>
            </a:r>
            <a:br>
              <a:rPr lang="en-GB" sz="5400" b="1" dirty="0" smtClean="0">
                <a:ln cmpd="sng"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n-GB" sz="5400" b="1" dirty="0" smtClean="0">
                <a:ln cmpd="sng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Simon Marks Jewish Primary School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5024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302133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57199" y="1875719"/>
            <a:ext cx="832223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600" dirty="0" smtClean="0">
                <a:solidFill>
                  <a:srgbClr val="000000"/>
                </a:solidFill>
              </a:rPr>
              <a:t>To uphold the inclusive nature of the school, parties should </a:t>
            </a:r>
            <a:r>
              <a:rPr lang="en-GB" sz="2600" b="1" dirty="0" smtClean="0">
                <a:solidFill>
                  <a:srgbClr val="000000"/>
                </a:solidFill>
              </a:rPr>
              <a:t>not be held on </a:t>
            </a:r>
            <a:r>
              <a:rPr lang="en-GB" sz="2600" b="1" smtClean="0">
                <a:solidFill>
                  <a:srgbClr val="000000"/>
                </a:solidFill>
              </a:rPr>
              <a:t>the Shabbat or </a:t>
            </a:r>
            <a:r>
              <a:rPr lang="en-GB" sz="2600" b="1" dirty="0" smtClean="0">
                <a:solidFill>
                  <a:srgbClr val="000000"/>
                </a:solidFill>
              </a:rPr>
              <a:t>Jewish Festivals </a:t>
            </a:r>
            <a:r>
              <a:rPr lang="en-GB" sz="2600" dirty="0" smtClean="0">
                <a:solidFill>
                  <a:srgbClr val="000000"/>
                </a:solidFill>
              </a:rPr>
              <a:t>and all food must be </a:t>
            </a:r>
            <a:r>
              <a:rPr lang="en-GB" sz="2600" b="1" dirty="0" smtClean="0">
                <a:solidFill>
                  <a:srgbClr val="000000"/>
                </a:solidFill>
              </a:rPr>
              <a:t>strictly kosher</a:t>
            </a:r>
            <a:r>
              <a:rPr lang="en-GB" sz="2600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GB" sz="2600" dirty="0" smtClean="0">
                <a:solidFill>
                  <a:srgbClr val="000000"/>
                </a:solidFill>
              </a:rPr>
              <a:t>    </a:t>
            </a:r>
          </a:p>
          <a:p>
            <a:pPr>
              <a:buNone/>
            </a:pPr>
            <a:r>
              <a:rPr lang="en-GB" sz="2600" dirty="0" smtClean="0">
                <a:solidFill>
                  <a:srgbClr val="000000"/>
                </a:solidFill>
              </a:rPr>
              <a:t>Children in Nursery share a birthday cake on birthdays which the school purchases and for which we ask a donation to cover costs. </a:t>
            </a:r>
          </a:p>
          <a:p>
            <a:pPr>
              <a:buNone/>
            </a:pPr>
            <a:endParaRPr lang="en-GB" sz="2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2600" dirty="0" smtClean="0">
                <a:solidFill>
                  <a:srgbClr val="000000"/>
                </a:solidFill>
              </a:rPr>
              <a:t>Please do not bring in cakes or food items to celebrate birthdays further  up the school.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162" y="640313"/>
            <a:ext cx="4286081" cy="9598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BIRTHDAY PARTIES</a:t>
            </a:r>
            <a:br>
              <a:rPr lang="en-US" dirty="0" smtClean="0"/>
            </a:br>
            <a:r>
              <a:rPr lang="en-US" sz="3100" dirty="0" smtClean="0"/>
              <a:t>Please plan ahead!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232255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All children learn about Jewish culture, Jewish laws and Jewish festivals. 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Parents are invited to celebrate certain Jewish festivals where there is often a show that the children have prepared. The school may sometimes ask children to bring in food items to contribute to the celebration. 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574706" y="620503"/>
            <a:ext cx="2974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JEWISH STUDIES</a:t>
            </a:r>
            <a:endParaRPr lang="en-US" sz="3200" b="1" dirty="0"/>
          </a:p>
        </p:txBody>
      </p:sp>
      <p:pic>
        <p:nvPicPr>
          <p:cNvPr id="7" name="Picture 6" descr="http://www.habodror.org.uk/images/cms/pesach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132" y="4495554"/>
            <a:ext cx="2311561" cy="1897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encrypted-tbn0.gstatic.com/images?q=tbn:ANd9GcSrxZER_NJ6yongO9i6X8V_GzgDXMTb3sNCSCxz_koitH2qSRBvZkLjOKjQ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61" y="4160495"/>
            <a:ext cx="3024026" cy="223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83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ISRAEL</a:t>
            </a:r>
            <a:endParaRPr lang="en-US" dirty="0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57200" y="1810088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As we are a Zionist school which supports the State of Israel and are proud to celebrate Israel’s Independence. 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 smtClean="0">
                <a:solidFill>
                  <a:schemeClr val="tx1"/>
                </a:solidFill>
              </a:rPr>
              <a:t>Modern Hebrew is taught to all children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dirty="0" smtClean="0">
                <a:solidFill>
                  <a:schemeClr val="tx1"/>
                </a:solidFill>
              </a:rPr>
              <a:t>as a Modern Foreign Language.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3135" y="564744"/>
            <a:ext cx="1919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ISRAEL</a:t>
            </a:r>
            <a:endParaRPr lang="en-US" sz="4800" b="1" dirty="0"/>
          </a:p>
        </p:txBody>
      </p:sp>
      <p:pic>
        <p:nvPicPr>
          <p:cNvPr id="8" name="irc_mi" descr="http://visionsof.org/israel/images/culture/israeli_flag_full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58" y="2759096"/>
            <a:ext cx="2741530" cy="2023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83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34975" y="1891024"/>
            <a:ext cx="76341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</a:rPr>
              <a:t>The Jewish value of regular donation to charities is kept by regular collections of small amounts of money every Friday during a special assembly.</a:t>
            </a:r>
          </a:p>
          <a:p>
            <a:r>
              <a:rPr lang="en-GB" sz="28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GB" sz="2800" dirty="0" smtClean="0">
                <a:solidFill>
                  <a:srgbClr val="000000"/>
                </a:solidFill>
              </a:rPr>
              <a:t>The school supports Israeli, British and international charities.</a:t>
            </a:r>
          </a:p>
          <a:p>
            <a:endParaRPr lang="en-GB" sz="2800" dirty="0" smtClean="0">
              <a:solidFill>
                <a:srgbClr val="000000"/>
              </a:solidFill>
            </a:endParaRPr>
          </a:p>
          <a:p>
            <a:r>
              <a:rPr lang="en-GB" sz="2800" dirty="0" smtClean="0">
                <a:solidFill>
                  <a:srgbClr val="000000"/>
                </a:solidFill>
              </a:rPr>
              <a:t>Each year the school participates in ‘Mitzvah Day’ where children take part in activities and support social action charities.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/>
        </p:nvSpPr>
        <p:spPr>
          <a:xfrm>
            <a:off x="3865680" y="478551"/>
            <a:ext cx="4692050" cy="99680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kern="1200" dirty="0" smtClean="0">
                <a:solidFill>
                  <a:srgbClr val="000000"/>
                </a:solidFill>
              </a:rPr>
              <a:t>CHARITY / TZEDEKAH</a:t>
            </a:r>
            <a:endParaRPr lang="en-GB" sz="3600" b="1" kern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78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83112" y="1761151"/>
            <a:ext cx="7700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We look forward to welcoming your child to Simon Marks Jewish Primary School.</a:t>
            </a:r>
          </a:p>
          <a:p>
            <a:endParaRPr lang="en-GB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We rely on voluntary contributions made to the school’s charitable Trust to support the ethos and wider effectiveness of the school.</a:t>
            </a:r>
          </a:p>
          <a:p>
            <a:endParaRPr lang="en-GB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Please feel free to contact the office with any queries relating to our ethos.</a:t>
            </a:r>
          </a:p>
          <a:p>
            <a:endParaRPr lang="en-GB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We hope that you will find our school to have a positive, welcoming and enriching atmosphere. 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3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rgbClr val="000000"/>
                </a:solidFill>
              </a:rPr>
              <a:t>ETHOS</a:t>
            </a:r>
          </a:p>
          <a:p>
            <a:pPr>
              <a:buNone/>
            </a:pPr>
            <a:endParaRPr lang="en-GB" sz="2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0000"/>
                </a:solidFill>
              </a:rPr>
              <a:t>Simon Marks JPS is a modern orthodox school with a strong connection to Israel.</a:t>
            </a:r>
          </a:p>
          <a:p>
            <a:pPr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0000"/>
                </a:solidFill>
              </a:rPr>
              <a:t>We welcome children from all backgrounds whose families respect the school’s Jewish ethos. </a:t>
            </a:r>
          </a:p>
          <a:p>
            <a:pPr>
              <a:buNone/>
            </a:pPr>
            <a:endParaRPr lang="en-GB" sz="2800" dirty="0">
              <a:solidFill>
                <a:srgbClr val="000000"/>
              </a:solidFill>
            </a:endParaRPr>
          </a:p>
        </p:txBody>
      </p:sp>
      <p:pic>
        <p:nvPicPr>
          <p:cNvPr id="6" name="Picture 5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077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4565" y="281790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SHWOING RESPECT MEANS….</a:t>
            </a:r>
            <a:endParaRPr lang="en-US" dirty="0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68505" y="2159708"/>
            <a:ext cx="738311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Keeping kashrut in school;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Wearing the </a:t>
            </a:r>
            <a:r>
              <a:rPr lang="en-GB" sz="3000" dirty="0" smtClean="0">
                <a:solidFill>
                  <a:srgbClr val="000000"/>
                </a:solidFill>
              </a:rPr>
              <a:t>uniform;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Respecting those who keep Shabbat; 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I</a:t>
            </a:r>
            <a:r>
              <a:rPr lang="en-GB" sz="3000" dirty="0" smtClean="0">
                <a:solidFill>
                  <a:srgbClr val="000000"/>
                </a:solidFill>
              </a:rPr>
              <a:t>nclusion at parties;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P</a:t>
            </a:r>
            <a:r>
              <a:rPr lang="en-GB" sz="3000" dirty="0" smtClean="0">
                <a:solidFill>
                  <a:srgbClr val="000000"/>
                </a:solidFill>
              </a:rPr>
              <a:t>articipating in Jewish Studies; 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C</a:t>
            </a:r>
            <a:r>
              <a:rPr lang="en-GB" sz="3000" dirty="0" smtClean="0">
                <a:solidFill>
                  <a:srgbClr val="000000"/>
                </a:solidFill>
              </a:rPr>
              <a:t>haritable activities;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 smtClean="0">
                <a:solidFill>
                  <a:srgbClr val="000000"/>
                </a:solidFill>
              </a:rPr>
              <a:t>Making everyone feel </a:t>
            </a:r>
            <a:r>
              <a:rPr lang="en-GB" sz="3000" dirty="0" smtClean="0">
                <a:solidFill>
                  <a:srgbClr val="000000"/>
                </a:solidFill>
              </a:rPr>
              <a:t>welcome.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02726" y="505059"/>
            <a:ext cx="43230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RESPECTING THE ETHOS INVOLVES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3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74638"/>
            <a:ext cx="8229599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2400" dirty="0">
                <a:solidFill>
                  <a:srgbClr val="000000"/>
                </a:solidFill>
              </a:rPr>
              <a:t>Kosher means eating food according to Jewish Law. </a:t>
            </a:r>
          </a:p>
          <a:p>
            <a:pPr lvl="0"/>
            <a:endParaRPr lang="en-GB" sz="2400" dirty="0">
              <a:solidFill>
                <a:srgbClr val="000000"/>
              </a:solidFill>
            </a:endParaRPr>
          </a:p>
          <a:p>
            <a:pPr lvl="0"/>
            <a:r>
              <a:rPr lang="en-GB" sz="2400" dirty="0">
                <a:solidFill>
                  <a:srgbClr val="000000"/>
                </a:solidFill>
              </a:rPr>
              <a:t>All food brought into the school must display a Kosher Stamp or  be listed in the Kosher Food Guide – a booklet containing kosher approved foods. 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0"/>
            <a:endParaRPr lang="en-GB" sz="2400" dirty="0">
              <a:solidFill>
                <a:srgbClr val="000000"/>
              </a:solidFill>
            </a:endParaRPr>
          </a:p>
          <a:p>
            <a:pPr lvl="0"/>
            <a:r>
              <a:rPr lang="en-GB" sz="2400" dirty="0" smtClean="0">
                <a:solidFill>
                  <a:srgbClr val="000000"/>
                </a:solidFill>
              </a:rPr>
              <a:t>This </a:t>
            </a:r>
            <a:r>
              <a:rPr lang="en-GB" sz="2400" dirty="0">
                <a:solidFill>
                  <a:srgbClr val="000000"/>
                </a:solidFill>
              </a:rPr>
              <a:t>booklet can be obtained from the school office.</a:t>
            </a:r>
          </a:p>
        </p:txBody>
      </p:sp>
      <p:pic>
        <p:nvPicPr>
          <p:cNvPr id="7" name="Content Placeholder 6" descr="Screen Shot 2014-02-27 at 12.44.3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2" b="-1191"/>
          <a:stretch/>
        </p:blipFill>
        <p:spPr>
          <a:xfrm>
            <a:off x="7173040" y="4285799"/>
            <a:ext cx="1206660" cy="1993450"/>
          </a:xfrm>
        </p:spPr>
      </p:pic>
      <p:sp>
        <p:nvSpPr>
          <p:cNvPr id="6" name="TextBox 5"/>
          <p:cNvSpPr txBox="1"/>
          <p:nvPr/>
        </p:nvSpPr>
        <p:spPr>
          <a:xfrm>
            <a:off x="4610799" y="442296"/>
            <a:ext cx="2859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KASHRUT / KOSHER</a:t>
            </a:r>
            <a:endParaRPr lang="en-US" sz="2400" b="1" dirty="0"/>
          </a:p>
          <a:p>
            <a:r>
              <a:rPr lang="en-US" sz="2400" b="1" dirty="0" smtClean="0"/>
              <a:t>What does it mean?</a:t>
            </a:r>
            <a:endParaRPr lang="en-US" sz="2400" b="1" dirty="0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11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7013" y="1728875"/>
            <a:ext cx="754754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000000"/>
                </a:solidFill>
              </a:rPr>
              <a:t>BUYING KOSHER FOOD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Many Kosher products are sold in local supermarkets but Kosher labels must be checked;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All meats/poultry must be bought from a kosher butcher;</a:t>
            </a:r>
          </a:p>
          <a:p>
            <a:pPr marL="285750" lvl="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All fresh and non pre-packed bakery products must be bought from a kosher bakery;</a:t>
            </a:r>
          </a:p>
          <a:p>
            <a:pPr marL="285750" lvl="0" indent="-285750">
              <a:buFont typeface="Arial"/>
              <a:buChar char="•"/>
            </a:pPr>
            <a:r>
              <a:rPr lang="en-GB" sz="1600" i="1" dirty="0" err="1" smtClean="0">
                <a:solidFill>
                  <a:srgbClr val="000000"/>
                </a:solidFill>
              </a:rPr>
              <a:t>Kingsmill</a:t>
            </a:r>
            <a:r>
              <a:rPr lang="en-GB" sz="1600" dirty="0" smtClean="0">
                <a:solidFill>
                  <a:srgbClr val="000000"/>
                </a:solidFill>
              </a:rPr>
              <a:t> bread products are Kosher and can be bought from general supermarkets and stores.</a:t>
            </a:r>
          </a:p>
          <a:p>
            <a:pPr lvl="0"/>
            <a:endParaRPr lang="en-GB" sz="1600" dirty="0" smtClean="0">
              <a:solidFill>
                <a:srgbClr val="000000"/>
              </a:solidFill>
            </a:endParaRPr>
          </a:p>
          <a:p>
            <a:pPr lvl="0"/>
            <a:r>
              <a:rPr lang="en-GB" sz="1600" b="1" dirty="0" smtClean="0">
                <a:solidFill>
                  <a:srgbClr val="000000"/>
                </a:solidFill>
              </a:rPr>
              <a:t>WHAT TO AVOID</a:t>
            </a:r>
            <a:endParaRPr lang="en-GB" sz="1600" b="1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NO MEAT IN SCHOOL;</a:t>
            </a:r>
          </a:p>
          <a:p>
            <a:pPr marL="285750" lvl="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NO PORK products allowed;</a:t>
            </a:r>
          </a:p>
          <a:p>
            <a:pPr marL="285750" lvl="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NO SEAFOOD allowed e.g. prawn, crab, lobster, shrimp, oyster; </a:t>
            </a:r>
            <a:endParaRPr lang="en-GB" sz="16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NO MIXING OF MILK AND MEAT;</a:t>
            </a:r>
          </a:p>
          <a:p>
            <a:pPr marL="285750" lvl="0" indent="-285750">
              <a:buFont typeface="Arial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All dairy must display a Kosher Stamp or listed in the Kosher Food Guide.</a:t>
            </a:r>
          </a:p>
          <a:p>
            <a:pPr lvl="0"/>
            <a:endParaRPr lang="en-GB" sz="1600" dirty="0">
              <a:solidFill>
                <a:srgbClr val="000000"/>
              </a:solidFill>
            </a:endParaRPr>
          </a:p>
          <a:p>
            <a:pPr lvl="0"/>
            <a:r>
              <a:rPr lang="en-GB" sz="1600" b="1" dirty="0" smtClean="0">
                <a:solidFill>
                  <a:srgbClr val="000000"/>
                </a:solidFill>
              </a:rPr>
              <a:t>THE CONFUSING STUFF</a:t>
            </a:r>
          </a:p>
          <a:p>
            <a:pPr lvl="0"/>
            <a:r>
              <a:rPr lang="en-GB" sz="1600" dirty="0" smtClean="0">
                <a:solidFill>
                  <a:srgbClr val="000000"/>
                </a:solidFill>
              </a:rPr>
              <a:t>Products ‘Suitable for Vegetarians’ does not mean </a:t>
            </a:r>
            <a:r>
              <a:rPr lang="en-GB" sz="1600" dirty="0" smtClean="0">
                <a:solidFill>
                  <a:srgbClr val="000000"/>
                </a:solidFill>
              </a:rPr>
              <a:t>they are kosher</a:t>
            </a:r>
            <a:r>
              <a:rPr lang="en-GB" sz="1600" dirty="0" smtClean="0">
                <a:solidFill>
                  <a:srgbClr val="000000"/>
                </a:solidFill>
              </a:rPr>
              <a:t>!</a:t>
            </a:r>
          </a:p>
          <a:p>
            <a:pPr lvl="0"/>
            <a:r>
              <a:rPr lang="en-GB" sz="1600" dirty="0" smtClean="0">
                <a:solidFill>
                  <a:srgbClr val="000000"/>
                </a:solidFill>
              </a:rPr>
              <a:t> </a:t>
            </a:r>
          </a:p>
          <a:p>
            <a:pPr lvl="0" algn="ctr"/>
            <a:r>
              <a:rPr lang="en-GB" sz="1600" b="1" dirty="0" smtClean="0">
                <a:solidFill>
                  <a:srgbClr val="000000"/>
                </a:solidFill>
              </a:rPr>
              <a:t>Please always look for kosher labels.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0799" y="442296"/>
            <a:ext cx="27166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KASHRUT / KOSHER</a:t>
            </a:r>
            <a:endParaRPr lang="en-US" sz="2400" b="1" dirty="0"/>
          </a:p>
          <a:p>
            <a:r>
              <a:rPr lang="en-US" sz="2400" b="1" dirty="0" smtClean="0"/>
              <a:t>Some guidelines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31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200" dirty="0" smtClean="0">
              <a:solidFill>
                <a:schemeClr val="tx1"/>
              </a:solidFill>
            </a:endParaRPr>
          </a:p>
          <a:p>
            <a:endParaRPr lang="en-GB" sz="32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There is a wide variety of kosher shops in our local area: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sz="2800" i="1" dirty="0" err="1" smtClean="0">
                <a:solidFill>
                  <a:schemeClr val="tx1"/>
                </a:solidFill>
              </a:rPr>
              <a:t>Eggstores</a:t>
            </a:r>
            <a:r>
              <a:rPr lang="en-GB" sz="2800" dirty="0" smtClean="0">
                <a:solidFill>
                  <a:schemeClr val="tx1"/>
                </a:solidFill>
              </a:rPr>
              <a:t> - Stamford Hill High Road</a:t>
            </a:r>
          </a:p>
          <a:p>
            <a:pPr marL="457200" indent="-457200">
              <a:buFont typeface="Arial"/>
              <a:buChar char="•"/>
            </a:pPr>
            <a:r>
              <a:rPr lang="en-GB" sz="2800" i="1" dirty="0" smtClean="0">
                <a:solidFill>
                  <a:schemeClr val="tx1"/>
                </a:solidFill>
              </a:rPr>
              <a:t>Berry’s</a:t>
            </a:r>
            <a:r>
              <a:rPr lang="en-GB" sz="2800" dirty="0" smtClean="0">
                <a:solidFill>
                  <a:schemeClr val="tx1"/>
                </a:solidFill>
              </a:rPr>
              <a:t> - Stamford Hill High Road and </a:t>
            </a:r>
            <a:r>
              <a:rPr lang="en-GB" sz="2800" dirty="0" err="1" smtClean="0">
                <a:solidFill>
                  <a:schemeClr val="tx1"/>
                </a:solidFill>
              </a:rPr>
              <a:t>Dunsmure</a:t>
            </a:r>
            <a:r>
              <a:rPr lang="en-GB" sz="2800" dirty="0" smtClean="0">
                <a:solidFill>
                  <a:schemeClr val="tx1"/>
                </a:solidFill>
              </a:rPr>
              <a:t> Road</a:t>
            </a:r>
          </a:p>
          <a:p>
            <a:pPr marL="457200" indent="-457200">
              <a:buFont typeface="Arial"/>
              <a:buChar char="•"/>
            </a:pPr>
            <a:r>
              <a:rPr lang="en-GB" sz="2800" i="1" dirty="0" smtClean="0">
                <a:solidFill>
                  <a:schemeClr val="tx1"/>
                </a:solidFill>
              </a:rPr>
              <a:t>Carmel</a:t>
            </a:r>
            <a:r>
              <a:rPr lang="en-GB" sz="2800" dirty="0" smtClean="0">
                <a:solidFill>
                  <a:schemeClr val="tx1"/>
                </a:solidFill>
              </a:rPr>
              <a:t> - Clapton Common</a:t>
            </a:r>
          </a:p>
          <a:p>
            <a:pPr marL="457200" indent="-457200">
              <a:buFont typeface="Arial"/>
              <a:buChar char="•"/>
            </a:pPr>
            <a:r>
              <a:rPr lang="en-GB" sz="2800" i="1" dirty="0" err="1" smtClean="0">
                <a:solidFill>
                  <a:schemeClr val="tx1"/>
                </a:solidFill>
              </a:rPr>
              <a:t>Grodzinski</a:t>
            </a:r>
            <a:r>
              <a:rPr lang="en-GB" sz="2800" dirty="0" smtClean="0">
                <a:solidFill>
                  <a:schemeClr val="tx1"/>
                </a:solidFill>
              </a:rPr>
              <a:t>  - Clapton Common</a:t>
            </a:r>
          </a:p>
          <a:p>
            <a:pPr marL="457200" indent="-457200">
              <a:buFont typeface="Arial"/>
              <a:buChar char="•"/>
            </a:pPr>
            <a:r>
              <a:rPr lang="en-GB" sz="2800" i="1" dirty="0" smtClean="0">
                <a:solidFill>
                  <a:schemeClr val="tx1"/>
                </a:solidFill>
              </a:rPr>
              <a:t>Sharon’s Bakery </a:t>
            </a:r>
            <a:r>
              <a:rPr lang="en-GB" sz="2800" dirty="0" smtClean="0">
                <a:solidFill>
                  <a:schemeClr val="tx1"/>
                </a:solidFill>
              </a:rPr>
              <a:t>- Stamford Hill High Road and Manor House Tube</a:t>
            </a:r>
          </a:p>
          <a:p>
            <a:pPr marL="457200" indent="-457200">
              <a:buFont typeface="Arial"/>
              <a:buChar char="•"/>
            </a:pPr>
            <a:r>
              <a:rPr lang="en-GB" sz="2800" i="1" dirty="0" err="1" smtClean="0">
                <a:solidFill>
                  <a:schemeClr val="tx1"/>
                </a:solidFill>
              </a:rPr>
              <a:t>Indigs</a:t>
            </a:r>
            <a:r>
              <a:rPr lang="en-GB" sz="2800" dirty="0" smtClean="0">
                <a:solidFill>
                  <a:schemeClr val="tx1"/>
                </a:solidFill>
              </a:rPr>
              <a:t> – Old Hill St</a:t>
            </a:r>
            <a:endParaRPr lang="en-GB" sz="2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329375" y="332359"/>
            <a:ext cx="40626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Where can I buy kosher food locally?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7153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74638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046612" y="399872"/>
            <a:ext cx="3760693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Kosher Stamps to look out for.  These mean that the food products are Kosher.</a:t>
            </a:r>
            <a:endParaRPr lang="en-US" sz="2400" dirty="0"/>
          </a:p>
        </p:txBody>
      </p:sp>
      <p:pic>
        <p:nvPicPr>
          <p:cNvPr id="16" name="Content Placeholder 3" descr="http://www.subvertednation.net/wp-content/uploads/2010/09/kosher-tax-extortion-300x291.jpg">
            <a:hlinkClick r:id="rId3"/>
          </p:cNvPr>
          <p:cNvPicPr>
            <a:picLocks noGrp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70" b="2948"/>
          <a:stretch/>
        </p:blipFill>
        <p:spPr bwMode="auto">
          <a:xfrm>
            <a:off x="2450194" y="2051778"/>
            <a:ext cx="4122445" cy="3502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897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000000"/>
                </a:solidFill>
              </a:rPr>
              <a:t>All boys must wear a </a:t>
            </a:r>
            <a:r>
              <a:rPr lang="en-US" sz="2800" dirty="0" err="1" smtClean="0">
                <a:solidFill>
                  <a:srgbClr val="000000"/>
                </a:solidFill>
              </a:rPr>
              <a:t>kippah</a:t>
            </a:r>
            <a:r>
              <a:rPr lang="en-US" sz="2800" dirty="0" smtClean="0">
                <a:solidFill>
                  <a:srgbClr val="000000"/>
                </a:solidFill>
              </a:rPr>
              <a:t> (skull cap) and </a:t>
            </a:r>
            <a:r>
              <a:rPr lang="en-US" sz="2800" dirty="0" err="1">
                <a:solidFill>
                  <a:srgbClr val="000000"/>
                </a:solidFill>
              </a:rPr>
              <a:t>t</a:t>
            </a:r>
            <a:r>
              <a:rPr lang="en-US" sz="2800" dirty="0" err="1" smtClean="0">
                <a:solidFill>
                  <a:srgbClr val="000000"/>
                </a:solidFill>
              </a:rPr>
              <a:t>zitzit</a:t>
            </a:r>
            <a:r>
              <a:rPr lang="en-US" sz="2800" dirty="0" smtClean="0">
                <a:solidFill>
                  <a:srgbClr val="000000"/>
                </a:solidFill>
              </a:rPr>
              <a:t> as a compulsory part of their school uniform. 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These are worn as reminders of the presence of G-d. They may be obtained from the school office.</a:t>
            </a:r>
          </a:p>
          <a:p>
            <a:pPr algn="ctr"/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444825" y="490630"/>
            <a:ext cx="2100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UNIFORM</a:t>
            </a:r>
            <a:endParaRPr lang="en-US" sz="3600" b="1" dirty="0"/>
          </a:p>
        </p:txBody>
      </p:sp>
      <p:pic>
        <p:nvPicPr>
          <p:cNvPr id="7" name="Picture 6" descr="http://0.tqn.com/d/create/1/0/s/C/3/-/TonyKippah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856" y="4396143"/>
            <a:ext cx="1841901" cy="1562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mazorguide.com/images/Living/tzitzit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507" y="4396143"/>
            <a:ext cx="1492682" cy="1697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4674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647" y="209176"/>
            <a:ext cx="8322235" cy="62902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pic>
        <p:nvPicPr>
          <p:cNvPr id="5" name="Picture 4" descr="Screen Shot 2014-02-27 at 12.13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570940" cy="1650434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707131" y="1662539"/>
            <a:ext cx="72733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28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0000"/>
                </a:solidFill>
              </a:rPr>
              <a:t>It is the Jewish Day of rest where observant Jewish people refrain from certain activities such as driving a car, switching lights on and off and cooking. The day starts from sunset  on Friday and ends on sunset Saturday.</a:t>
            </a:r>
            <a:endParaRPr lang="en-GB" sz="2800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8248" y="468005"/>
            <a:ext cx="2897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SHABBAT </a:t>
            </a:r>
          </a:p>
          <a:p>
            <a:r>
              <a:rPr lang="en-US" sz="3600" dirty="0" smtClean="0"/>
              <a:t>What is it? </a:t>
            </a:r>
            <a:endParaRPr lang="en-US" sz="3600" dirty="0"/>
          </a:p>
        </p:txBody>
      </p:sp>
      <p:pic>
        <p:nvPicPr>
          <p:cNvPr id="8" name="Picture 7" descr="http://t3.gstatic.com/images?q=tbn:ANd9GcTXFZdHMs6Ip4tDmyhYd1CVrapy-7CPDxp4tN5YIIgf0TRj0EDb6Cwuxxid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79563"/>
            <a:ext cx="23145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Shabbat Tabl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732" y="4365775"/>
            <a:ext cx="2226749" cy="17603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183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726</Words>
  <Application>Microsoft Macintosh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BIRTHDAY PARTIES Please plan ahead!</vt:lpstr>
      <vt:lpstr>PowerPoint Presentation</vt:lpstr>
      <vt:lpstr>PowerPoint Presentation</vt:lpstr>
      <vt:lpstr>PowerPoint Presentation</vt:lpstr>
      <vt:lpstr>PowerPoint Presentation</vt:lpstr>
    </vt:vector>
  </TitlesOfParts>
  <Company>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Burns</dc:creator>
  <cp:lastModifiedBy>Rachel Burns</cp:lastModifiedBy>
  <cp:revision>22</cp:revision>
  <dcterms:created xsi:type="dcterms:W3CDTF">2014-02-27T12:14:18Z</dcterms:created>
  <dcterms:modified xsi:type="dcterms:W3CDTF">2014-02-27T13:38:24Z</dcterms:modified>
</cp:coreProperties>
</file>